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9"/>
  </p:notesMasterIdLst>
  <p:handoutMasterIdLst>
    <p:handoutMasterId r:id="rId20"/>
  </p:handoutMasterIdLst>
  <p:sldIdLst>
    <p:sldId id="314" r:id="rId5"/>
    <p:sldId id="315" r:id="rId6"/>
    <p:sldId id="332" r:id="rId7"/>
    <p:sldId id="326" r:id="rId8"/>
    <p:sldId id="329" r:id="rId9"/>
    <p:sldId id="333" r:id="rId10"/>
    <p:sldId id="327" r:id="rId11"/>
    <p:sldId id="334" r:id="rId12"/>
    <p:sldId id="335" r:id="rId13"/>
    <p:sldId id="318" r:id="rId14"/>
    <p:sldId id="336" r:id="rId15"/>
    <p:sldId id="337" r:id="rId16"/>
    <p:sldId id="338" r:id="rId17"/>
    <p:sldId id="30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F2843-6D7F-48BF-8C92-4C5A81FFF422}" v="2" dt="2024-06-12T06:40:28.238"/>
    <p1510:client id="{866F2ECD-1475-46C5-96AE-0155C708C408}" v="163" dt="2024-06-12T06:36:11.325"/>
    <p1510:client id="{90EBA9E0-4F64-4ED5-9788-BE1C57BB8DBA}" v="1432" dt="2024-06-12T06:24:10.2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5" autoAdjust="0"/>
    <p:restoredTop sz="95388" autoAdjust="0"/>
  </p:normalViewPr>
  <p:slideViewPr>
    <p:cSldViewPr snapToGrid="0">
      <p:cViewPr>
        <p:scale>
          <a:sx n="100" d="100"/>
          <a:sy n="100" d="100"/>
        </p:scale>
        <p:origin x="173" y="-54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166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30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473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972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678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57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676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/>
          <a:lstStyle/>
          <a:p>
            <a:r>
              <a:rPr lang="ko-KR" altLang="en-US" dirty="0"/>
              <a:t>애니메이션 캐릭터에 </a:t>
            </a:r>
            <a:r>
              <a:rPr lang="ko-KR" altLang="en-US" dirty="0" err="1"/>
              <a:t>빙의하기</a:t>
            </a:r>
            <a:br>
              <a:rPr lang="ko-KR" altLang="en-US" dirty="0"/>
            </a:br>
            <a:r>
              <a:rPr lang="ko-KR" altLang="en-US" dirty="0"/>
              <a:t>11조 김지훈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구성도</a:t>
            </a:r>
            <a:endParaRPr lang="ko-KR" alt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Graphic 8" descr="Clapper board with solid fill">
            <a:extLst>
              <a:ext uri="{FF2B5EF4-FFF2-40B4-BE49-F238E27FC236}">
                <a16:creationId xmlns:a16="http://schemas.microsoft.com/office/drawing/2014/main" id="{829BDEA2-A244-DF18-0304-567A4B2AE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9958" y="2019300"/>
            <a:ext cx="914400" cy="914400"/>
          </a:xfrm>
          <a:prstGeom prst="rect">
            <a:avLst/>
          </a:prstGeom>
        </p:spPr>
      </p:pic>
      <p:pic>
        <p:nvPicPr>
          <p:cNvPr id="10" name="Graphic 9" descr="Female Profile with solid fill">
            <a:extLst>
              <a:ext uri="{FF2B5EF4-FFF2-40B4-BE49-F238E27FC236}">
                <a16:creationId xmlns:a16="http://schemas.microsoft.com/office/drawing/2014/main" id="{83C46593-3398-BD41-4A44-E9A0F1A0EB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69958" y="3603458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192E63-65F7-D9D2-2B94-B671751E6CC6}"/>
              </a:ext>
            </a:extLst>
          </p:cNvPr>
          <p:cNvSpPr txBox="1"/>
          <p:nvPr/>
        </p:nvSpPr>
        <p:spPr>
          <a:xfrm>
            <a:off x="2137116" y="4429571"/>
            <a:ext cx="12693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Ref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D6C685-1606-3FAE-DF60-17463122BE7C}"/>
              </a:ext>
            </a:extLst>
          </p:cNvPr>
          <p:cNvSpPr txBox="1"/>
          <p:nvPr/>
        </p:nvSpPr>
        <p:spPr>
          <a:xfrm>
            <a:off x="2136704" y="2866015"/>
            <a:ext cx="15970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Pose video</a:t>
            </a:r>
          </a:p>
        </p:txBody>
      </p:sp>
      <p:pic>
        <p:nvPicPr>
          <p:cNvPr id="14" name="Graphic 13" descr="Camera with solid fill">
            <a:extLst>
              <a:ext uri="{FF2B5EF4-FFF2-40B4-BE49-F238E27FC236}">
                <a16:creationId xmlns:a16="http://schemas.microsoft.com/office/drawing/2014/main" id="{037864AD-0488-016A-BE9F-4C09E8BDA5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4800" y="2019300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B8F6FC-ABE7-3BB1-07C8-B3ECDCCB0387}"/>
              </a:ext>
            </a:extLst>
          </p:cNvPr>
          <p:cNvSpPr txBox="1"/>
          <p:nvPr/>
        </p:nvSpPr>
        <p:spPr>
          <a:xfrm>
            <a:off x="420417" y="2859147"/>
            <a:ext cx="7018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765E81-FF67-5B09-A60B-F322BE08E5C8}"/>
              </a:ext>
            </a:extLst>
          </p:cNvPr>
          <p:cNvCxnSpPr/>
          <p:nvPr/>
        </p:nvCxnSpPr>
        <p:spPr>
          <a:xfrm>
            <a:off x="1385136" y="2528135"/>
            <a:ext cx="713874" cy="20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1FBD8C-C89E-5320-AD0B-69A2CD5EFD04}"/>
              </a:ext>
            </a:extLst>
          </p:cNvPr>
          <p:cNvCxnSpPr>
            <a:cxnSpLocks/>
          </p:cNvCxnSpPr>
          <p:nvPr/>
        </p:nvCxnSpPr>
        <p:spPr>
          <a:xfrm>
            <a:off x="3600952" y="3380371"/>
            <a:ext cx="713874" cy="20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F4AF58C-AD3D-E5D8-3982-C04B7E8285B3}"/>
              </a:ext>
            </a:extLst>
          </p:cNvPr>
          <p:cNvSpPr/>
          <p:nvPr/>
        </p:nvSpPr>
        <p:spPr>
          <a:xfrm>
            <a:off x="4666768" y="2525532"/>
            <a:ext cx="2646947" cy="18047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Process</a:t>
            </a:r>
          </a:p>
        </p:txBody>
      </p:sp>
      <p:pic>
        <p:nvPicPr>
          <p:cNvPr id="19" name="Graphic 18" descr="Clapper board with solid fill">
            <a:extLst>
              <a:ext uri="{FF2B5EF4-FFF2-40B4-BE49-F238E27FC236}">
                <a16:creationId xmlns:a16="http://schemas.microsoft.com/office/drawing/2014/main" id="{EC5ACA6B-3413-FF01-4B0C-DD9361E6A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6432" y="2079458"/>
            <a:ext cx="2358189" cy="2298031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A336E3-F4CD-AF76-DCC4-24DACED5DF3A}"/>
              </a:ext>
            </a:extLst>
          </p:cNvPr>
          <p:cNvCxnSpPr>
            <a:cxnSpLocks/>
          </p:cNvCxnSpPr>
          <p:nvPr/>
        </p:nvCxnSpPr>
        <p:spPr>
          <a:xfrm>
            <a:off x="7671636" y="3390397"/>
            <a:ext cx="713874" cy="20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DE3FFCA-307C-D0C5-4263-0E815DAEFD3A}"/>
              </a:ext>
            </a:extLst>
          </p:cNvPr>
          <p:cNvSpPr txBox="1"/>
          <p:nvPr/>
        </p:nvSpPr>
        <p:spPr>
          <a:xfrm>
            <a:off x="9020799" y="4342907"/>
            <a:ext cx="14216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Image video</a:t>
            </a:r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C9027-5F7C-6DBA-2F97-319B9AE00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A02F54D-EA96-F918-06A2-7301928AA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17" y="2587050"/>
            <a:ext cx="5582653" cy="2500563"/>
          </a:xfrm>
          <a:prstGeom prst="rect">
            <a:avLst/>
          </a:prstGeom>
        </p:spPr>
      </p:pic>
      <p:pic>
        <p:nvPicPr>
          <p:cNvPr id="3" name="Picture 2" descr="A black and purple rectangles&#10;&#10;Description automatically generated">
            <a:extLst>
              <a:ext uri="{FF2B5EF4-FFF2-40B4-BE49-F238E27FC236}">
                <a16:creationId xmlns:a16="http://schemas.microsoft.com/office/drawing/2014/main" id="{56D82D19-2336-8517-0FB1-B46165E0E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372" y="2586501"/>
            <a:ext cx="5592678" cy="25005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7287A3F-268D-96D5-0DE4-FE72A8FD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7273637" cy="1646555"/>
          </a:xfrm>
        </p:spPr>
        <p:txBody>
          <a:bodyPr/>
          <a:lstStyle/>
          <a:p>
            <a:r>
              <a:rPr lang="ko-KR" altLang="en-US" dirty="0"/>
              <a:t>결과물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42530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실패 이유 (추측)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4F22DD7-9F59-7FBE-DE6E-8AD459C4E3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7273638" cy="41557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 dirty="0"/>
              <a:t>영상의 스펙</a:t>
            </a:r>
            <a:endParaRPr lang="ko-KR" altLang="en-US" sz="2000" b="1" cap="none" dirty="0">
              <a:cs typeface="Calibri"/>
            </a:endParaRPr>
          </a:p>
          <a:p>
            <a:endParaRPr lang="ko-KR" altLang="en-US" b="1" dirty="0">
              <a:cs typeface="Calibri" panose="020F0502020204030204"/>
            </a:endParaRPr>
          </a:p>
          <a:p>
            <a:r>
              <a:rPr lang="ko-KR" altLang="en-US" b="1" dirty="0" err="1">
                <a:cs typeface="Calibri" panose="020F0502020204030204"/>
              </a:rPr>
              <a:t>Pose</a:t>
            </a:r>
            <a:r>
              <a:rPr lang="ko-KR" altLang="en-US" b="1" dirty="0">
                <a:cs typeface="Calibri" panose="020F0502020204030204"/>
              </a:rPr>
              <a:t> </a:t>
            </a:r>
            <a:r>
              <a:rPr lang="ko-KR" altLang="en-US" b="1" dirty="0" err="1">
                <a:cs typeface="Calibri" panose="020F0502020204030204"/>
              </a:rPr>
              <a:t>estimation</a:t>
            </a:r>
            <a:r>
              <a:rPr lang="ko-KR" altLang="en-US" b="1" dirty="0">
                <a:cs typeface="Calibri" panose="020F0502020204030204"/>
              </a:rPr>
              <a:t> 모델 선정</a:t>
            </a:r>
            <a:endParaRPr lang="ko-KR" altLang="en-US" sz="2000" b="1" cap="none" dirty="0">
              <a:cs typeface="Calibri" panose="020F0502020204030204"/>
            </a:endParaRPr>
          </a:p>
          <a:p>
            <a:endParaRPr lang="ko-KR" altLang="en-US" b="1" dirty="0">
              <a:cs typeface="Calibri" panose="020F0502020204030204"/>
            </a:endParaRPr>
          </a:p>
          <a:p>
            <a:r>
              <a:rPr lang="ko-KR" altLang="en-US" b="1" dirty="0">
                <a:cs typeface="Calibri" panose="020F0502020204030204"/>
              </a:rPr>
              <a:t>뭔가 실수 했다</a:t>
            </a:r>
            <a:endParaRPr lang="ko-KR" altLang="en-US" sz="2000" b="1" cap="none" dirty="0">
              <a:cs typeface="Calibri" panose="020F0502020204030204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000" cap="non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7129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4F22DD7-9F59-7FBE-DE6E-8AD459C4E3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7273638" cy="41557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 dirty="0">
                <a:cs typeface="Calibri"/>
              </a:rPr>
              <a:t>주제 선정의 중요성</a:t>
            </a:r>
            <a:endParaRPr lang="ko-KR" altLang="en-US" sz="2000" b="1" cap="none" dirty="0">
              <a:cs typeface="Calibri"/>
            </a:endParaRPr>
          </a:p>
          <a:p>
            <a:endParaRPr lang="ko-KR" altLang="en-US" b="1" dirty="0">
              <a:cs typeface="Calibri" panose="020F0502020204030204"/>
            </a:endParaRPr>
          </a:p>
          <a:p>
            <a:r>
              <a:rPr lang="ko-KR" altLang="en-US" b="1" dirty="0" err="1">
                <a:cs typeface="Calibri" panose="020F0502020204030204"/>
              </a:rPr>
              <a:t>Model의</a:t>
            </a:r>
            <a:r>
              <a:rPr lang="ko-KR" altLang="en-US" b="1" dirty="0">
                <a:cs typeface="Calibri" panose="020F0502020204030204"/>
              </a:rPr>
              <a:t> 경량화</a:t>
            </a:r>
            <a:endParaRPr lang="ko-KR" altLang="en-US" sz="2000" b="1" cap="none" dirty="0">
              <a:cs typeface="Calibri" panose="020F0502020204030204"/>
            </a:endParaRPr>
          </a:p>
          <a:p>
            <a:endParaRPr lang="ko-KR" altLang="en-US" b="1" dirty="0">
              <a:cs typeface="Calibri" panose="020F0502020204030204"/>
            </a:endParaRPr>
          </a:p>
          <a:p>
            <a:r>
              <a:rPr lang="ko-KR" altLang="en-US" b="1" dirty="0">
                <a:cs typeface="Calibri" panose="020F0502020204030204"/>
              </a:rPr>
              <a:t>발전 , 활용 가능성</a:t>
            </a:r>
            <a:endParaRPr lang="ko-KR" altLang="en-US" sz="2000" b="1" cap="none" dirty="0">
              <a:cs typeface="Calibri" panose="020F0502020204030204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000" cap="none" dirty="0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23FFC-3B75-5D0D-0427-31F019321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271" y="1581004"/>
            <a:ext cx="6096000" cy="409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54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907" y="44135"/>
            <a:ext cx="2582450" cy="1239088"/>
          </a:xfrm>
        </p:spPr>
        <p:txBody>
          <a:bodyPr/>
          <a:lstStyle/>
          <a:p>
            <a:r>
              <a:rPr lang="ko-KR" altLang="en-US"/>
              <a:t>프로젝트</a:t>
            </a:r>
            <a:r>
              <a:rPr lang="en-US"/>
              <a:t> </a:t>
            </a:r>
            <a:r>
              <a:rPr lang="ko-KR" altLang="en-US"/>
              <a:t>개요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7E6F0F-5641-069E-BD5C-1CD6323B81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03112" y="4452307"/>
            <a:ext cx="5181600" cy="8325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Anyone_animate</a:t>
            </a:r>
            <a:r>
              <a:rPr lang="ko-KR" altLang="en-US" dirty="0" err="1"/>
              <a:t>를</a:t>
            </a:r>
            <a:r>
              <a:rPr lang="en-US" dirty="0"/>
              <a:t> </a:t>
            </a:r>
            <a:r>
              <a:rPr lang="ko-KR" altLang="en-US" dirty="0"/>
              <a:t>이용하여 내가 원하는 캐릭터를 움직여보자</a:t>
            </a:r>
          </a:p>
        </p:txBody>
      </p:sp>
      <p:pic>
        <p:nvPicPr>
          <p:cNvPr id="15" name="Picture 14" descr="A drawing of a person&amp;#39;s body&#10;&#10;Description automatically generated">
            <a:extLst>
              <a:ext uri="{FF2B5EF4-FFF2-40B4-BE49-F238E27FC236}">
                <a16:creationId xmlns:a16="http://schemas.microsoft.com/office/drawing/2014/main" id="{E1571BD3-30F5-33A0-AB31-A91507071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1619837"/>
            <a:ext cx="5715000" cy="2543175"/>
          </a:xfrm>
          <a:prstGeom prst="rect">
            <a:avLst/>
          </a:prstGeom>
        </p:spPr>
      </p:pic>
      <p:pic>
        <p:nvPicPr>
          <p:cNvPr id="17" name="Picture 16" descr="A close-up of a yellow background&#10;&#10;Description automatically generated">
            <a:extLst>
              <a:ext uri="{FF2B5EF4-FFF2-40B4-BE49-F238E27FC236}">
                <a16:creationId xmlns:a16="http://schemas.microsoft.com/office/drawing/2014/main" id="{24F89C99-205B-2654-FE2B-4ADE390F0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750" y="5324084"/>
            <a:ext cx="84296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21C88-AEE4-8EE1-31C9-70658C294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 descr="A diagram of a person&#10;&#10;Description automatically generated">
            <a:extLst>
              <a:ext uri="{FF2B5EF4-FFF2-40B4-BE49-F238E27FC236}">
                <a16:creationId xmlns:a16="http://schemas.microsoft.com/office/drawing/2014/main" id="{8D03B408-9403-2F11-635C-311BE3E36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18" y="1214688"/>
            <a:ext cx="11074566" cy="442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03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목표 (1)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 dirty="0"/>
              <a:t>캠코더를 사용해 실시간으로 나의 모습을 촬영</a:t>
            </a:r>
            <a:endParaRPr lang="ko-KR" altLang="en-US" sz="2000" b="1" cap="none" dirty="0">
              <a:cs typeface="Calibri"/>
            </a:endParaRPr>
          </a:p>
          <a:p>
            <a:endParaRPr lang="ko-KR" altLang="en-US" b="1" dirty="0">
              <a:cs typeface="Calibri" panose="020F0502020204030204"/>
            </a:endParaRPr>
          </a:p>
          <a:p>
            <a:r>
              <a:rPr lang="ko-KR" altLang="en-US" b="1" dirty="0">
                <a:cs typeface="Calibri" panose="020F0502020204030204"/>
              </a:rPr>
              <a:t>촬영하며 동작을 인식</a:t>
            </a:r>
            <a:endParaRPr lang="ko-KR" altLang="en-US" sz="2000" b="1" cap="none" dirty="0">
              <a:cs typeface="Calibri" panose="020F0502020204030204"/>
            </a:endParaRPr>
          </a:p>
          <a:p>
            <a:endParaRPr lang="ko-KR" altLang="en-US" b="1" dirty="0">
              <a:cs typeface="Calibri" panose="020F0502020204030204"/>
            </a:endParaRPr>
          </a:p>
          <a:p>
            <a:r>
              <a:rPr lang="ko-KR" altLang="en-US" b="1" dirty="0">
                <a:cs typeface="Calibri" panose="020F0502020204030204"/>
              </a:rPr>
              <a:t>인식한</a:t>
            </a:r>
            <a:r>
              <a:rPr lang="en-US" b="1" dirty="0">
                <a:cs typeface="Calibri" panose="020F0502020204030204"/>
              </a:rPr>
              <a:t> </a:t>
            </a:r>
            <a:r>
              <a:rPr lang="ko-KR" altLang="en-US" b="1" dirty="0">
                <a:cs typeface="Calibri" panose="020F0502020204030204"/>
              </a:rPr>
              <a:t>동작을</a:t>
            </a:r>
            <a:r>
              <a:rPr lang="en-US" altLang="ko-KR" b="1" dirty="0">
                <a:cs typeface="Calibri" panose="020F0502020204030204"/>
              </a:rPr>
              <a:t> </a:t>
            </a:r>
            <a:r>
              <a:rPr lang="en-US" altLang="ko-KR" b="1" dirty="0" err="1">
                <a:cs typeface="Calibri" panose="020F0502020204030204"/>
              </a:rPr>
              <a:t>캐릭터가</a:t>
            </a:r>
            <a:r>
              <a:rPr lang="en-US" altLang="ko-KR" b="1" dirty="0">
                <a:cs typeface="Calibri" panose="020F0502020204030204"/>
              </a:rPr>
              <a:t> </a:t>
            </a:r>
            <a:r>
              <a:rPr lang="en-US" altLang="ko-KR" b="1" dirty="0" err="1">
                <a:cs typeface="Calibri" panose="020F0502020204030204"/>
              </a:rPr>
              <a:t>재현하기</a:t>
            </a:r>
            <a:endParaRPr lang="en-US" altLang="ko-KR" sz="2000" b="1" cap="none" dirty="0" err="1">
              <a:cs typeface="Calibri" panose="020F0502020204030204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000" cap="none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349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목표(1) 개념 </a:t>
            </a:r>
            <a:endParaRPr lang="ko-KR" alt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 dirty="0">
                <a:cs typeface="Calibri"/>
              </a:rPr>
              <a:t>캠코더를 통해 내 모습을 촬영</a:t>
            </a:r>
            <a:endParaRPr lang="ko-KR" altLang="en-US" sz="2000" b="1" cap="none" dirty="0">
              <a:cs typeface="Calibri"/>
            </a:endParaRPr>
          </a:p>
          <a:p>
            <a:r>
              <a:rPr lang="ko-KR" altLang="en-US" b="1" dirty="0"/>
              <a:t>촬영한 영상에서 </a:t>
            </a:r>
            <a:r>
              <a:rPr lang="ko-KR" altLang="en-US" b="1" dirty="0" err="1"/>
              <a:t>Skeleton</a:t>
            </a:r>
            <a:r>
              <a:rPr lang="ko-KR" altLang="en-US" b="1" dirty="0"/>
              <a:t> </a:t>
            </a:r>
            <a:r>
              <a:rPr lang="ko-KR" altLang="en-US" b="1" dirty="0" err="1"/>
              <a:t>Info</a:t>
            </a:r>
            <a:r>
              <a:rPr lang="ko-KR" altLang="en-US" b="1" dirty="0"/>
              <a:t> 추출</a:t>
            </a:r>
            <a:endParaRPr lang="en-US" altLang="ko-KR" sz="2000" b="1" cap="none" dirty="0"/>
          </a:p>
          <a:p>
            <a:r>
              <a:rPr lang="ko-KR" altLang="en-US" b="1" dirty="0" err="1"/>
              <a:t>Skeleton</a:t>
            </a:r>
            <a:r>
              <a:rPr lang="ko-KR" altLang="en-US" b="1" dirty="0"/>
              <a:t> </a:t>
            </a:r>
            <a:r>
              <a:rPr lang="ko-KR" altLang="en-US" b="1" dirty="0" err="1"/>
              <a:t>Info로</a:t>
            </a:r>
            <a:r>
              <a:rPr lang="ko-KR" altLang="en-US" b="1" dirty="0"/>
              <a:t> </a:t>
            </a:r>
            <a:r>
              <a:rPr lang="ko-KR" altLang="en-US" b="1" dirty="0" err="1"/>
              <a:t>Pose</a:t>
            </a:r>
            <a:r>
              <a:rPr lang="ko-KR" altLang="en-US" b="1" dirty="0"/>
              <a:t> </a:t>
            </a:r>
            <a:r>
              <a:rPr lang="ko-KR" altLang="en-US" b="1" dirty="0" err="1"/>
              <a:t>Seq</a:t>
            </a:r>
            <a:r>
              <a:rPr lang="ko-KR" altLang="en-US" b="1" dirty="0"/>
              <a:t> 대체</a:t>
            </a:r>
            <a:endParaRPr lang="ko-KR" altLang="en-US" sz="2000" b="1" cap="none" dirty="0">
              <a:cs typeface="Calibri" panose="020F0502020204030204"/>
            </a:endParaRPr>
          </a:p>
          <a:p>
            <a:r>
              <a:rPr lang="ko-KR" altLang="en-US" b="1" dirty="0"/>
              <a:t>생성된 </a:t>
            </a:r>
            <a:r>
              <a:rPr lang="ko-KR" altLang="en-US" b="1" dirty="0" err="1"/>
              <a:t>Image를</a:t>
            </a:r>
            <a:r>
              <a:rPr lang="ko-KR" altLang="en-US" b="1" dirty="0"/>
              <a:t> 출력</a:t>
            </a:r>
            <a:r>
              <a:rPr lang="en-US" sz="2000" cap="none" dirty="0"/>
              <a:t> </a:t>
            </a:r>
            <a:endParaRPr lang="en-US" sz="2000" cap="none" dirty="0">
              <a:cs typeface="Calibri" panose="020F0502020204030204"/>
            </a:endParaRPr>
          </a:p>
          <a:p>
            <a:r>
              <a:rPr lang="ko-KR" altLang="en-US" b="1" dirty="0"/>
              <a:t>위</a:t>
            </a:r>
            <a:r>
              <a:rPr lang="en-US" b="1" dirty="0"/>
              <a:t> </a:t>
            </a:r>
            <a:r>
              <a:rPr lang="ko-KR" altLang="en-US" b="1" dirty="0"/>
              <a:t>과정을</a:t>
            </a:r>
            <a:r>
              <a:rPr lang="en-US" altLang="ko-KR" b="1" dirty="0"/>
              <a:t> </a:t>
            </a:r>
            <a:r>
              <a:rPr lang="ko-KR" altLang="ko-KR" b="1" dirty="0"/>
              <a:t>반복</a:t>
            </a:r>
            <a:endParaRPr lang="en-US" sz="2000" b="1" cap="none" dirty="0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A person wearing a grey coat&#10;&#10;Description automatically generated">
            <a:extLst>
              <a:ext uri="{FF2B5EF4-FFF2-40B4-BE49-F238E27FC236}">
                <a16:creationId xmlns:a16="http://schemas.microsoft.com/office/drawing/2014/main" id="{5A79E96A-3914-C6D9-8A1D-293AAACE3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504" y="1718762"/>
            <a:ext cx="1200150" cy="3400425"/>
          </a:xfrm>
          <a:prstGeom prst="rect">
            <a:avLst/>
          </a:prstGeom>
        </p:spPr>
      </p:pic>
      <p:pic>
        <p:nvPicPr>
          <p:cNvPr id="10" name="Graphic 9" descr="Camera with solid fill">
            <a:extLst>
              <a:ext uri="{FF2B5EF4-FFF2-40B4-BE49-F238E27FC236}">
                <a16:creationId xmlns:a16="http://schemas.microsoft.com/office/drawing/2014/main" id="{4DDBC29F-3FF2-4B71-A40B-294F702AF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5405" y="3964405"/>
            <a:ext cx="914400" cy="914400"/>
          </a:xfrm>
          <a:prstGeom prst="rect">
            <a:avLst/>
          </a:prstGeom>
        </p:spPr>
      </p:pic>
      <p:pic>
        <p:nvPicPr>
          <p:cNvPr id="11" name="Picture 10" descr="A diagram of a diagram of a cross-attention&#10;&#10;Description automatically generated">
            <a:extLst>
              <a:ext uri="{FF2B5EF4-FFF2-40B4-BE49-F238E27FC236}">
                <a16:creationId xmlns:a16="http://schemas.microsoft.com/office/drawing/2014/main" id="{14F2BEFE-0D6D-C11E-D946-E52AC4DE9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6473" y="1715252"/>
            <a:ext cx="1895475" cy="3387117"/>
          </a:xfrm>
          <a:prstGeom prst="rect">
            <a:avLst/>
          </a:prstGeom>
        </p:spPr>
      </p:pic>
      <p:pic>
        <p:nvPicPr>
          <p:cNvPr id="12" name="Picture 11" descr="A person in a long coat&#10;&#10;Description automatically generated">
            <a:extLst>
              <a:ext uri="{FF2B5EF4-FFF2-40B4-BE49-F238E27FC236}">
                <a16:creationId xmlns:a16="http://schemas.microsoft.com/office/drawing/2014/main" id="{FB92D792-5CB1-CD1E-F5D3-499764B24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6503" y="2813725"/>
            <a:ext cx="809625" cy="120967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382D7F-2783-EEC1-0796-7FD894A85549}"/>
              </a:ext>
            </a:extLst>
          </p:cNvPr>
          <p:cNvCxnSpPr/>
          <p:nvPr/>
        </p:nvCxnSpPr>
        <p:spPr>
          <a:xfrm>
            <a:off x="5356964" y="4474922"/>
            <a:ext cx="653441" cy="6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D68C15-AD46-0B09-C4EF-F356C38C4A4B}"/>
              </a:ext>
            </a:extLst>
          </p:cNvPr>
          <p:cNvCxnSpPr>
            <a:cxnSpLocks/>
          </p:cNvCxnSpPr>
          <p:nvPr/>
        </p:nvCxnSpPr>
        <p:spPr>
          <a:xfrm>
            <a:off x="7434195" y="3410210"/>
            <a:ext cx="653441" cy="6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3D3A82-6734-7881-F6DE-EA047EB85A84}"/>
              </a:ext>
            </a:extLst>
          </p:cNvPr>
          <p:cNvCxnSpPr>
            <a:cxnSpLocks/>
          </p:cNvCxnSpPr>
          <p:nvPr/>
        </p:nvCxnSpPr>
        <p:spPr>
          <a:xfrm>
            <a:off x="10273429" y="3410210"/>
            <a:ext cx="653441" cy="6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812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C26B1-85DE-43E4-7730-5D8E5F84A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 descr="A close-up of a yellow background&#10;&#10;Description automatically generated">
            <a:extLst>
              <a:ext uri="{FF2B5EF4-FFF2-40B4-BE49-F238E27FC236}">
                <a16:creationId xmlns:a16="http://schemas.microsoft.com/office/drawing/2014/main" id="{19061DBE-76DB-EE4A-D072-A0431B10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8" y="2933700"/>
            <a:ext cx="84296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22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목표 (1)의 문제점과 해결 방법</a:t>
            </a:r>
            <a:endParaRPr lang="ko-KR" alt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ko-KR" altLang="en-US" b="1" dirty="0">
              <a:cs typeface="Calibri"/>
            </a:endParaRPr>
          </a:p>
          <a:p>
            <a:r>
              <a:rPr lang="ko-KR" altLang="en-US" b="1" dirty="0">
                <a:cs typeface="Calibri"/>
              </a:rPr>
              <a:t>역량 부족</a:t>
            </a:r>
            <a:endParaRPr lang="en-US" altLang="ko-KR">
              <a:cs typeface="Calibri"/>
            </a:endParaRPr>
          </a:p>
          <a:p>
            <a:pPr marL="0" indent="0">
              <a:buNone/>
            </a:pPr>
            <a:r>
              <a:rPr lang="ko-KR" altLang="en-US" b="1" dirty="0">
                <a:cs typeface="Calibri"/>
              </a:rPr>
              <a:t> </a:t>
            </a:r>
            <a:r>
              <a:rPr lang="ko-KR" altLang="en-US" dirty="0"/>
              <a:t>-코드 변환 실패 (</a:t>
            </a:r>
            <a:r>
              <a:rPr lang="ko-KR" altLang="en-US" dirty="0" err="1"/>
              <a:t>code</a:t>
            </a:r>
            <a:r>
              <a:rPr lang="ko-KR" altLang="en-US" dirty="0"/>
              <a:t> </a:t>
            </a:r>
            <a:r>
              <a:rPr lang="ko-KR" altLang="en-US" dirty="0" err="1"/>
              <a:t>combined</a:t>
            </a:r>
            <a:r>
              <a:rPr lang="ko-KR" altLang="en-US" dirty="0"/>
              <a:t>)</a:t>
            </a:r>
          </a:p>
          <a:p>
            <a:pPr marL="0" indent="0">
              <a:buNone/>
            </a:pPr>
            <a:r>
              <a:rPr lang="ko-KR" altLang="en-US" dirty="0"/>
              <a:t> -</a:t>
            </a:r>
            <a:r>
              <a:rPr lang="ko-KR" altLang="en-US" dirty="0" err="1"/>
              <a:t>video</a:t>
            </a:r>
            <a:r>
              <a:rPr lang="ko-KR" altLang="en-US" dirty="0"/>
              <a:t> 생성 &lt;--&gt; </a:t>
            </a:r>
            <a:r>
              <a:rPr lang="ko-KR" altLang="en-US" dirty="0" err="1"/>
              <a:t>image</a:t>
            </a:r>
            <a:r>
              <a:rPr lang="ko-KR" altLang="en-US" dirty="0"/>
              <a:t> 생성 전환 실패</a:t>
            </a:r>
          </a:p>
          <a:p>
            <a:pPr marL="0" indent="0">
              <a:buNone/>
            </a:pPr>
            <a:r>
              <a:rPr lang="ko-KR" altLang="en-US" dirty="0">
                <a:cs typeface="Calibri"/>
              </a:rPr>
              <a:t> -</a:t>
            </a:r>
            <a:r>
              <a:rPr lang="ko-KR" altLang="en-US" dirty="0" err="1">
                <a:cs typeface="Calibri"/>
              </a:rPr>
              <a:t>use</a:t>
            </a:r>
            <a:r>
              <a:rPr lang="ko-KR" altLang="en-US" dirty="0">
                <a:cs typeface="Calibri"/>
              </a:rPr>
              <a:t> 1 </a:t>
            </a:r>
            <a:r>
              <a:rPr lang="ko-KR" altLang="en-US" dirty="0" err="1">
                <a:cs typeface="Calibri"/>
              </a:rPr>
              <a:t>frame</a:t>
            </a:r>
            <a:r>
              <a:rPr lang="ko-KR" altLang="en-US" dirty="0">
                <a:cs typeface="Calibri"/>
              </a:rPr>
              <a:t> </a:t>
            </a:r>
            <a:r>
              <a:rPr lang="ko-KR" altLang="en-US" dirty="0" err="1">
                <a:cs typeface="Calibri"/>
              </a:rPr>
              <a:t>videos</a:t>
            </a:r>
            <a:r>
              <a:rPr lang="ko-KR" altLang="en-US" dirty="0">
                <a:cs typeface="Calibri"/>
              </a:rPr>
              <a:t> </a:t>
            </a:r>
          </a:p>
          <a:p>
            <a:pPr marL="0" indent="0">
              <a:buNone/>
            </a:pPr>
            <a:endParaRPr lang="en-US" altLang="ko-KR" dirty="0">
              <a:latin typeface="Tenorite"/>
              <a:cs typeface="Calibri"/>
            </a:endParaRPr>
          </a:p>
          <a:p>
            <a:r>
              <a:rPr lang="ko-KR" altLang="en-US" b="1" dirty="0">
                <a:latin typeface="Arial"/>
                <a:cs typeface="Arial"/>
              </a:rPr>
              <a:t>매우 큰 </a:t>
            </a:r>
            <a:r>
              <a:rPr lang="en-US" altLang="ko-KR" b="1" dirty="0">
                <a:latin typeface="Arial"/>
                <a:cs typeface="Arial"/>
              </a:rPr>
              <a:t>resource</a:t>
            </a:r>
            <a:endParaRPr lang="en-US" altLang="ko-KR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ko-KR" altLang="en-US" b="1" dirty="0">
                <a:ea typeface="+mn-lt"/>
                <a:cs typeface="+mn-lt"/>
              </a:rPr>
              <a:t> </a:t>
            </a:r>
            <a:r>
              <a:rPr lang="en-US" altLang="ko-KR" dirty="0">
                <a:ea typeface="+mn-lt"/>
                <a:cs typeface="+mn-lt"/>
              </a:rPr>
              <a:t>-</a:t>
            </a:r>
            <a:r>
              <a:rPr lang="ko-KR" altLang="en-US" dirty="0">
                <a:ea typeface="+mn-lt"/>
                <a:cs typeface="+mn-lt"/>
              </a:rPr>
              <a:t> 한 프레임 생성도 느리다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219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목표 (2)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 dirty="0"/>
              <a:t>캠코더를 사용해 나의 모습을 촬영 후 저장</a:t>
            </a:r>
            <a:endParaRPr lang="ko-KR" altLang="en-US" sz="2000" b="1" cap="none" dirty="0">
              <a:cs typeface="Calibri"/>
            </a:endParaRPr>
          </a:p>
          <a:p>
            <a:endParaRPr lang="ko-KR" altLang="en-US" b="1" dirty="0">
              <a:cs typeface="Calibri" panose="020F0502020204030204"/>
            </a:endParaRPr>
          </a:p>
          <a:p>
            <a:r>
              <a:rPr lang="ko-KR" altLang="en-US" b="1" dirty="0">
                <a:cs typeface="Calibri" panose="020F0502020204030204"/>
              </a:rPr>
              <a:t>저장한 동영상을 </a:t>
            </a:r>
            <a:r>
              <a:rPr lang="ko-KR" altLang="en-US" b="1" err="1">
                <a:cs typeface="Calibri" panose="020F0502020204030204"/>
              </a:rPr>
              <a:t>pose</a:t>
            </a:r>
            <a:r>
              <a:rPr lang="ko-KR" altLang="en-US" b="1" dirty="0">
                <a:cs typeface="Calibri" panose="020F0502020204030204"/>
              </a:rPr>
              <a:t> </a:t>
            </a:r>
            <a:r>
              <a:rPr lang="ko-KR" altLang="en-US" b="1" err="1">
                <a:cs typeface="Calibri" panose="020F0502020204030204"/>
              </a:rPr>
              <a:t>video</a:t>
            </a:r>
            <a:r>
              <a:rPr lang="ko-KR" altLang="en-US" b="1" dirty="0">
                <a:cs typeface="Calibri" panose="020F0502020204030204"/>
              </a:rPr>
              <a:t> 로 변환</a:t>
            </a:r>
            <a:endParaRPr lang="ko-KR" altLang="en-US" sz="2000" b="1" cap="none" dirty="0">
              <a:cs typeface="Calibri" panose="020F0502020204030204"/>
            </a:endParaRPr>
          </a:p>
          <a:p>
            <a:endParaRPr lang="ko-KR" altLang="en-US" b="1" dirty="0">
              <a:cs typeface="Calibri" panose="020F0502020204030204"/>
            </a:endParaRPr>
          </a:p>
          <a:p>
            <a:r>
              <a:rPr lang="ko-KR" altLang="en-US" b="1" dirty="0">
                <a:cs typeface="Calibri" panose="020F0502020204030204"/>
              </a:rPr>
              <a:t>이미지와 결합하여 내 동작을 따라하는 동영상 생성</a:t>
            </a:r>
            <a:endParaRPr lang="ko-KR" altLang="en-US" sz="2000" b="1" cap="none" dirty="0">
              <a:cs typeface="Calibri" panose="020F0502020204030204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000" cap="none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22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POSE </a:t>
            </a:r>
            <a:r>
              <a:rPr lang="ko-KR" altLang="en-US" dirty="0" err="1"/>
              <a:t>video</a:t>
            </a:r>
            <a:r>
              <a:rPr lang="ko-KR" altLang="en-US" dirty="0"/>
              <a:t> 제작</a:t>
            </a:r>
            <a:endParaRPr lang="ko-KR" alt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782EB4-5A35-DBE5-6AD9-DF15EA5C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88" y="1593552"/>
            <a:ext cx="5486400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1962F4-EE24-6285-B758-9E10B9FFC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735" y="1592454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2259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8EFD9E-464D-4A64-8503-21EC02601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7B53FD5-8F3E-4406-8404-9F78B5E6376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477</Words>
  <Application>Microsoft Office PowerPoint</Application>
  <PresentationFormat>Widescreen</PresentationFormat>
  <Paragraphs>125</Paragraphs>
  <Slides>14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Custom</vt:lpstr>
      <vt:lpstr>애니메이션 캐릭터에 빙의하기 11조 김지훈</vt:lpstr>
      <vt:lpstr>프로젝트 개요</vt:lpstr>
      <vt:lpstr>PowerPoint Presentation</vt:lpstr>
      <vt:lpstr>프로젝트 목표 (1) </vt:lpstr>
      <vt:lpstr>프로젝트 목표(1) 개념 </vt:lpstr>
      <vt:lpstr>PowerPoint Presentation</vt:lpstr>
      <vt:lpstr>프로젝트 목표 (1)의 문제점과 해결 방법</vt:lpstr>
      <vt:lpstr>프로젝트 목표 (2) </vt:lpstr>
      <vt:lpstr>POSE video 제작</vt:lpstr>
      <vt:lpstr>시스템 구성도</vt:lpstr>
      <vt:lpstr>결과물</vt:lpstr>
      <vt:lpstr>실패 이유 (추측)</vt:lpstr>
      <vt:lpstr>고찰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/>
  <cp:lastModifiedBy/>
  <cp:revision>428</cp:revision>
  <dcterms:created xsi:type="dcterms:W3CDTF">2024-06-12T03:24:37Z</dcterms:created>
  <dcterms:modified xsi:type="dcterms:W3CDTF">2024-06-12T06:42:41Z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